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4" y="428603"/>
          <a:ext cx="8501127" cy="6155436"/>
        </p:xfrm>
        <a:graphic>
          <a:graphicData uri="http://schemas.openxmlformats.org/drawingml/2006/table">
            <a:tbl>
              <a:tblPr/>
              <a:tblGrid>
                <a:gridCol w="582559"/>
                <a:gridCol w="582559"/>
                <a:gridCol w="582559"/>
                <a:gridCol w="582559"/>
                <a:gridCol w="455456"/>
                <a:gridCol w="582559"/>
                <a:gridCol w="582559"/>
                <a:gridCol w="542311"/>
                <a:gridCol w="533836"/>
                <a:gridCol w="582559"/>
                <a:gridCol w="582559"/>
                <a:gridCol w="582559"/>
                <a:gridCol w="582559"/>
                <a:gridCol w="571967"/>
                <a:gridCol w="571967"/>
              </a:tblGrid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4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dirty="0" err="1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ъ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4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571479"/>
          <a:ext cx="8358246" cy="6156141"/>
        </p:xfrm>
        <a:graphic>
          <a:graphicData uri="http://schemas.openxmlformats.org/drawingml/2006/table">
            <a:tbl>
              <a:tblPr/>
              <a:tblGrid>
                <a:gridCol w="3059991"/>
                <a:gridCol w="2121504"/>
                <a:gridCol w="3176751"/>
              </a:tblGrid>
              <a:tr h="806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ТИГР 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3600" b="0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КОТЁНОК</a:t>
                      </a:r>
                      <a:r>
                        <a:rPr lang="ru-RU" sz="3600" b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dirty="0">
                          <a:latin typeface="Times New Roman"/>
                          <a:ea typeface="Times New Roman"/>
                          <a:cs typeface="Times New Roman"/>
                        </a:rPr>
                        <a:t>-По размеру :</a:t>
                      </a: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3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характеру: </a:t>
                      </a:r>
                      <a:endParaRPr lang="ru-RU" sz="2800" b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3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силе: </a:t>
                      </a: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dirty="0">
                          <a:latin typeface="Times New Roman"/>
                          <a:ea typeface="Times New Roman"/>
                          <a:cs typeface="Times New Roman"/>
                        </a:rPr>
                        <a:t>-В </a:t>
                      </a:r>
                      <a:r>
                        <a:rPr lang="ru-RU" sz="36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зависимос-ти</a:t>
                      </a:r>
                      <a:r>
                        <a:rPr lang="ru-RU" sz="36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0" dirty="0">
                          <a:latin typeface="Times New Roman"/>
                          <a:ea typeface="Times New Roman"/>
                          <a:cs typeface="Times New Roman"/>
                        </a:rPr>
                        <a:t>от того, где живёт: </a:t>
                      </a:r>
                      <a:endParaRPr lang="ru-RU" sz="32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0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6"/>
          <a:ext cx="8286807" cy="6072230"/>
        </p:xfrm>
        <a:graphic>
          <a:graphicData uri="http://schemas.openxmlformats.org/drawingml/2006/table">
            <a:tbl>
              <a:tblPr/>
              <a:tblGrid>
                <a:gridCol w="2760941"/>
                <a:gridCol w="2762933"/>
                <a:gridCol w="2762933"/>
              </a:tblGrid>
              <a:tr h="2783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latin typeface="Calibri"/>
                          <a:ea typeface="Times New Roman"/>
                          <a:cs typeface="Times New Roman"/>
                        </a:rPr>
                        <a:t>Синонимы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2. разные по </a:t>
                      </a: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2. близкие по </a:t>
                      </a:r>
                      <a:r>
                        <a:rPr lang="ru-RU" sz="2000" b="0" dirty="0" err="1">
                          <a:latin typeface="Calibri"/>
                          <a:ea typeface="Times New Roman"/>
                          <a:cs typeface="Times New Roman"/>
                        </a:rPr>
                        <a:t>значе-нию</a:t>
                      </a:r>
                      <a:endParaRPr lang="ru-RU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9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0" dirty="0">
                          <a:latin typeface="Calibri"/>
                          <a:ea typeface="Times New Roman"/>
                          <a:cs typeface="Times New Roman"/>
                        </a:rPr>
                        <a:t>Антонимы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1. это слова одной и той же части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2. имеют </a:t>
                      </a:r>
                      <a:r>
                        <a:rPr lang="ru-RU" sz="2000" b="0" dirty="0" err="1">
                          <a:latin typeface="Calibri"/>
                          <a:ea typeface="Times New Roman"/>
                          <a:cs typeface="Times New Roman"/>
                        </a:rPr>
                        <a:t>противопо-ложное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 лексическое значение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3.одинаковые 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по звучанию 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1. Это слова разных  частей речи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2. близкие по  </a:t>
                      </a:r>
                      <a:r>
                        <a:rPr lang="ru-RU" sz="2000" b="0" dirty="0" err="1">
                          <a:latin typeface="Calibri"/>
                          <a:ea typeface="Times New Roman"/>
                          <a:cs typeface="Times New Roman"/>
                        </a:rPr>
                        <a:t>лексиче-скому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значению</a:t>
                      </a:r>
                      <a:endParaRPr lang="ru-RU" sz="20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3. разные по </a:t>
                      </a:r>
                      <a:r>
                        <a:rPr lang="ru-RU" sz="2000" b="0" dirty="0" smtClean="0">
                          <a:latin typeface="Calibri"/>
                          <a:ea typeface="Times New Roman"/>
                          <a:cs typeface="Times New Roman"/>
                        </a:rPr>
                        <a:t>звучанию </a:t>
                      </a: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и написанию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643049"/>
          <a:ext cx="7715304" cy="4643473"/>
        </p:xfrm>
        <a:graphic>
          <a:graphicData uri="http://schemas.openxmlformats.org/drawingml/2006/table">
            <a:tbl>
              <a:tblPr/>
              <a:tblGrid>
                <a:gridCol w="3537083"/>
                <a:gridCol w="4178221"/>
              </a:tblGrid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одевается</a:t>
                      </a:r>
                      <a:endParaRPr lang="ru-RU" sz="4400" b="0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 уйдёт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высоко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  сладко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горько 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раздевается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говорит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низко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придёт </a:t>
                      </a:r>
                      <a:endParaRPr lang="ru-RU" sz="4400" b="0" i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b="0" i="0" dirty="0">
                          <a:latin typeface="+mj-lt"/>
                          <a:ea typeface="Tahoma" pitchFamily="34" charset="0"/>
                          <a:cs typeface="Tahoma" pitchFamily="34" charset="0"/>
                        </a:rPr>
                        <a:t>  молчит</a:t>
                      </a:r>
                      <a:endParaRPr lang="ru-RU" sz="4400" b="0" i="0" dirty="0">
                        <a:latin typeface="+mj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910" y="21429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Выполните  на стр.28  упр.  №70</a:t>
            </a:r>
          </a:p>
          <a:p>
            <a:r>
              <a:rPr lang="ru-RU" sz="2400" dirty="0" smtClean="0"/>
              <a:t> Подберите к словам первого столбика слова из второго столбика с противоположным значением: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Узнайте животных по описанию: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Трусливый, боязливый, несмелый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Хитрая, лукавая, плутоватая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___________________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Злой, сердитый, коварный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_____________________________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Неуклюжий, неловкий, косолапый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___________________________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57422" y="4714884"/>
          <a:ext cx="4357720" cy="164307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71544"/>
                <a:gridCol w="871544"/>
                <a:gridCol w="871544"/>
                <a:gridCol w="871544"/>
                <a:gridCol w="871544"/>
              </a:tblGrid>
              <a:tr h="821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/>
                        <a:t>   1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/>
                        <a:t>   2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/>
                        <a:t>  3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/>
                        <a:t>  4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/>
                        <a:t>   5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821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/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/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/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/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/>
                        <a:t>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Прочитайте ряды слов и определите, какие из данных рядов являются синонимическими рядами. Заполните таблицу: под номером синонимического ряда поставьте знак «+», под номером несинонимического ряда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 «-»: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Смелый, храбрый, мужественный.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Глупый, неумный, недалёкий.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Добрый, жадный, щедрый.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Вечный, бессмертный, временный.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Бездушный, чёрствый, отзывчивый.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714353"/>
          <a:ext cx="7786742" cy="4071970"/>
        </p:xfrm>
        <a:graphic>
          <a:graphicData uri="http://schemas.openxmlformats.org/drawingml/2006/table">
            <a:tbl>
              <a:tblPr/>
              <a:tblGrid>
                <a:gridCol w="2741740"/>
                <a:gridCol w="2535101"/>
                <a:gridCol w="2509901"/>
              </a:tblGrid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Слово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 Синоним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Антоним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знойный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быстрый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скрытный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древний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тяжёлый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 п</a:t>
                      </a:r>
                      <a:r>
                        <a:rPr lang="ru-RU" sz="3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устой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5214950"/>
            <a:ext cx="82029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Слова для справок:  </a:t>
            </a:r>
            <a:r>
              <a:rPr lang="ru-RU" sz="2400" dirty="0" smtClean="0"/>
              <a:t>таинственный, откровенный, полный, </a:t>
            </a:r>
          </a:p>
          <a:p>
            <a:r>
              <a:rPr lang="ru-RU" sz="2400" dirty="0" smtClean="0"/>
              <a:t>жаркий, скорый, порожний, морозный, медленный, старый, </a:t>
            </a:r>
          </a:p>
          <a:p>
            <a:r>
              <a:rPr lang="ru-RU" sz="2400" dirty="0" smtClean="0"/>
              <a:t>современный, увесистый, лёгкий.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0"/>
            <a:ext cx="575670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atin typeface="Monotype Corsiva" pitchFamily="66" charset="0"/>
                <a:cs typeface="+mn-cs"/>
              </a:rPr>
              <a:t>Тест «Верно-неверно»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0525" y="836613"/>
            <a:ext cx="87534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/>
            <a:r>
              <a:rPr lang="ru-RU" sz="2800" dirty="0">
                <a:latin typeface="Monotype Corsiva" pitchFamily="66" charset="0"/>
              </a:rPr>
              <a:t>1.Синонимы-это слова, близкие по значению и относящиеся </a:t>
            </a:r>
          </a:p>
          <a:p>
            <a:pPr marL="457200" indent="-457200" algn="just"/>
            <a:r>
              <a:rPr lang="ru-RU" sz="2800" dirty="0">
                <a:latin typeface="Monotype Corsiva" pitchFamily="66" charset="0"/>
              </a:rPr>
              <a:t>к одной части речи.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700213"/>
            <a:ext cx="84248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i="1" dirty="0">
                <a:latin typeface="Monotype Corsiva" pitchFamily="66" charset="0"/>
              </a:rPr>
              <a:t>2.Синонимы-это слова с противоположным значением.</a:t>
            </a:r>
            <a:endParaRPr lang="ru-RU" sz="2800" dirty="0">
              <a:latin typeface="Monotype Corsiva" pitchFamily="66" charset="0"/>
            </a:endParaRPr>
          </a:p>
          <a:p>
            <a:pPr algn="just"/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2133600"/>
            <a:ext cx="83391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latin typeface="Monotype Corsiva" pitchFamily="66" charset="0"/>
              </a:rPr>
              <a:t>3.Синонимический ряд могут составлять слова разных частей речи.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3068638"/>
            <a:ext cx="8424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4.К слову можно подобрать только один синоним.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3573463"/>
            <a:ext cx="88201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Monotype Corsiva" pitchFamily="66" charset="0"/>
              </a:rPr>
              <a:t>5.Многозначное слово может входить в несколько синонимических рядов.</a:t>
            </a:r>
            <a:endParaRPr lang="ru-RU" sz="2800" dirty="0">
              <a:latin typeface="Monotype Corsiva" pitchFamily="66" charset="0"/>
            </a:endParaRPr>
          </a:p>
          <a:p>
            <a:endParaRPr lang="ru-RU" sz="2800" dirty="0">
              <a:latin typeface="Constantia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4437063"/>
            <a:ext cx="84963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Monotype Corsiva" pitchFamily="66" charset="0"/>
              </a:rPr>
              <a:t>6.Фразеологические обороты не могут иметь синонимов.</a:t>
            </a:r>
            <a:endParaRPr lang="ru-RU" sz="2800" dirty="0">
              <a:latin typeface="Monotype Corsiva" pitchFamily="66" charset="0"/>
            </a:endParaRPr>
          </a:p>
          <a:p>
            <a:endParaRPr lang="ru-RU" sz="2800" dirty="0">
              <a:latin typeface="Constant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4941888"/>
            <a:ext cx="86407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Monotype Corsiva" pitchFamily="66" charset="0"/>
              </a:rPr>
              <a:t>7.Синоним можно подобрать к любому слову.</a:t>
            </a:r>
            <a:endParaRPr lang="ru-RU" sz="2800" dirty="0">
              <a:latin typeface="Monotype Corsiva" pitchFamily="66" charset="0"/>
            </a:endParaRPr>
          </a:p>
          <a:p>
            <a:r>
              <a:rPr lang="ru-RU" i="1" dirty="0">
                <a:latin typeface="Constantia" pitchFamily="18" charset="0"/>
              </a:rPr>
              <a:t> </a:t>
            </a:r>
            <a:endParaRPr lang="ru-RU" dirty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750" y="5445125"/>
          <a:ext cx="7704851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693"/>
                <a:gridCol w="1100693"/>
                <a:gridCol w="1100693"/>
                <a:gridCol w="1100693"/>
                <a:gridCol w="1100693"/>
                <a:gridCol w="1100693"/>
                <a:gridCol w="1100693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5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</a:t>
                      </a:r>
                      <a:endParaRPr lang="ru-RU" sz="3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C00000"/>
                        </a:solidFill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24936" cy="397031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Трусливый 		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    </a:t>
            </a: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грубый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здоровый		 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    дешёвый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правый			 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    больной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дорогой			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старый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молодой			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виновный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правдивый		 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    лживый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cap="all" dirty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вежливый		      </a:t>
            </a:r>
            <a:r>
              <a:rPr lang="ru-RU" sz="3600" cap="all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    храбрый</a:t>
            </a:r>
            <a:endParaRPr lang="ru-RU" sz="3600" cap="all" dirty="0">
              <a:ln w="0">
                <a:solidFill>
                  <a:sysClr val="windowText" lastClr="000000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357166"/>
            <a:ext cx="416652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spc="300" dirty="0">
                <a:ln>
                  <a:solidFill>
                    <a:sysClr val="windowText" lastClr="000000"/>
                  </a:solidFill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Найди пару: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473</Words>
  <PresentationFormat>Экран (4:3)</PresentationFormat>
  <Paragraphs>217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23</cp:revision>
  <dcterms:created xsi:type="dcterms:W3CDTF">2013-09-30T14:03:31Z</dcterms:created>
  <dcterms:modified xsi:type="dcterms:W3CDTF">2013-11-03T13:49:03Z</dcterms:modified>
</cp:coreProperties>
</file>