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6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35758FB7-9AC5-4552-8A53-C91805E547FA}" styleName="Стиль из темы 1 - акцент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154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03.11.2013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285714" y="428603"/>
          <a:ext cx="8501127" cy="6155436"/>
        </p:xfrm>
        <a:graphic>
          <a:graphicData uri="http://schemas.openxmlformats.org/drawingml/2006/table">
            <a:tbl>
              <a:tblPr/>
              <a:tblGrid>
                <a:gridCol w="582559"/>
                <a:gridCol w="582559"/>
                <a:gridCol w="582559"/>
                <a:gridCol w="582559"/>
                <a:gridCol w="455456"/>
                <a:gridCol w="582559"/>
                <a:gridCol w="582559"/>
                <a:gridCol w="542311"/>
                <a:gridCol w="533836"/>
                <a:gridCol w="582559"/>
                <a:gridCol w="582559"/>
                <a:gridCol w="582559"/>
                <a:gridCol w="582559"/>
                <a:gridCol w="571967"/>
                <a:gridCol w="571967"/>
              </a:tblGrid>
              <a:tr h="84705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dirty="0">
                          <a:latin typeface="Times New Roman"/>
                          <a:ea typeface="Times New Roman"/>
                          <a:cs typeface="Times New Roman"/>
                        </a:rPr>
                        <a:t>а</a:t>
                      </a:r>
                      <a:endParaRPr lang="ru-RU" sz="4400" b="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е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г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м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с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т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р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в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ё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й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с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ц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ю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ж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э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4705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ч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ш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и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щ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у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э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dirty="0" err="1">
                          <a:latin typeface="Times New Roman"/>
                          <a:ea typeface="Times New Roman"/>
                          <a:cs typeface="Times New Roman"/>
                        </a:rPr>
                        <a:t>ф</a:t>
                      </a:r>
                      <a:endParaRPr lang="ru-RU" sz="4400" b="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ц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и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й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ж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я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т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ы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4705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н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т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щ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ф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ч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ш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у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ж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ц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ы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э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я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н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й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4705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я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ф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ы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о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у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щ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о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э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ч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ш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ц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т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ю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ь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4705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ч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н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т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э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ж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н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ф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ы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ш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я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щ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у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ц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ю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4705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й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ф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у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и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ч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т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ы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и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ц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ш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э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ж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щ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я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ь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4705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щ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м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я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ж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э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ф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т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ы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у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ч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ш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ц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>
                          <a:latin typeface="Times New Roman"/>
                          <a:ea typeface="Times New Roman"/>
                          <a:cs typeface="Times New Roman"/>
                        </a:rPr>
                        <a:t>й</a:t>
                      </a:r>
                      <a:endParaRPr lang="ru-RU" sz="4400" b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dirty="0">
                          <a:latin typeface="Times New Roman"/>
                          <a:ea typeface="Times New Roman"/>
                          <a:cs typeface="Times New Roman"/>
                        </a:rPr>
                        <a:t>м</a:t>
                      </a:r>
                      <a:endParaRPr lang="ru-RU" sz="4400" b="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9050" marR="19050" marT="19050" marB="19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500034" y="571479"/>
          <a:ext cx="8358246" cy="6156141"/>
        </p:xfrm>
        <a:graphic>
          <a:graphicData uri="http://schemas.openxmlformats.org/drawingml/2006/table">
            <a:tbl>
              <a:tblPr/>
              <a:tblGrid>
                <a:gridCol w="3059991"/>
                <a:gridCol w="2121504"/>
                <a:gridCol w="3176751"/>
              </a:tblGrid>
              <a:tr h="80622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600" b="0" dirty="0"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3200" b="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600" b="0" i="1" dirty="0" smtClean="0">
                          <a:solidFill>
                            <a:srgbClr val="00206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  ТИГР </a:t>
                      </a: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600" b="0" i="1" dirty="0">
                          <a:solidFill>
                            <a:srgbClr val="00206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r>
                        <a:rPr lang="ru-RU" sz="3600" b="0" i="1" dirty="0" smtClean="0">
                          <a:solidFill>
                            <a:srgbClr val="00206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 КОТЁНОК</a:t>
                      </a:r>
                      <a:r>
                        <a:rPr lang="ru-RU" sz="3600" b="0" dirty="0" smtClean="0">
                          <a:solidFill>
                            <a:srgbClr val="00206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0622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600" b="0" dirty="0">
                          <a:latin typeface="Times New Roman"/>
                          <a:ea typeface="Times New Roman"/>
                          <a:cs typeface="Times New Roman"/>
                        </a:rPr>
                        <a:t>-По размеру :</a:t>
                      </a:r>
                      <a:endParaRPr lang="ru-RU" sz="3200" b="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0622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600" b="0" dirty="0" smtClean="0">
                          <a:latin typeface="Times New Roman"/>
                          <a:ea typeface="Times New Roman"/>
                          <a:cs typeface="Times New Roman"/>
                        </a:rPr>
                        <a:t>-</a:t>
                      </a:r>
                      <a:r>
                        <a:rPr lang="ru-RU" sz="3200" b="0" dirty="0" smtClean="0">
                          <a:latin typeface="Times New Roman"/>
                          <a:ea typeface="Times New Roman"/>
                          <a:cs typeface="Times New Roman"/>
                        </a:rPr>
                        <a:t>По характеру: </a:t>
                      </a:r>
                      <a:endParaRPr lang="ru-RU" sz="2800" b="0" dirty="0" smtClean="0">
                        <a:latin typeface="+mn-lt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3200" b="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0622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600" b="0" dirty="0" smtClean="0">
                          <a:latin typeface="Times New Roman"/>
                          <a:ea typeface="Times New Roman"/>
                          <a:cs typeface="Times New Roman"/>
                        </a:rPr>
                        <a:t>-</a:t>
                      </a:r>
                      <a:r>
                        <a:rPr lang="ru-RU" sz="3200" b="0" dirty="0" smtClean="0">
                          <a:latin typeface="Times New Roman"/>
                          <a:ea typeface="Times New Roman"/>
                          <a:cs typeface="Times New Roman"/>
                        </a:rPr>
                        <a:t>По силе: </a:t>
                      </a:r>
                      <a:endParaRPr lang="ru-RU" sz="3200" b="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1868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600" b="0" dirty="0">
                          <a:latin typeface="Times New Roman"/>
                          <a:ea typeface="Times New Roman"/>
                          <a:cs typeface="Times New Roman"/>
                        </a:rPr>
                        <a:t>-В </a:t>
                      </a:r>
                      <a:r>
                        <a:rPr lang="ru-RU" sz="3600" b="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зависимос-ти</a:t>
                      </a:r>
                      <a:r>
                        <a:rPr lang="ru-RU" sz="3600" b="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3600" b="0" dirty="0">
                          <a:latin typeface="Times New Roman"/>
                          <a:ea typeface="Times New Roman"/>
                          <a:cs typeface="Times New Roman"/>
                        </a:rPr>
                        <a:t>от того, где живёт: </a:t>
                      </a:r>
                      <a:endParaRPr lang="ru-RU" sz="3200" b="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600" b="0" dirty="0">
                          <a:solidFill>
                            <a:srgbClr val="00206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600" b="0" i="1" dirty="0">
                          <a:solidFill>
                            <a:srgbClr val="00206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 </a:t>
                      </a:r>
                      <a:endParaRPr lang="ru-RU" sz="3200" b="0" dirty="0">
                        <a:solidFill>
                          <a:srgbClr val="00206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428596" y="357166"/>
          <a:ext cx="8286807" cy="6072230"/>
        </p:xfrm>
        <a:graphic>
          <a:graphicData uri="http://schemas.openxmlformats.org/drawingml/2006/table">
            <a:tbl>
              <a:tblPr/>
              <a:tblGrid>
                <a:gridCol w="2760941"/>
                <a:gridCol w="2762933"/>
                <a:gridCol w="2762933"/>
              </a:tblGrid>
              <a:tr h="278310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000" b="0" dirty="0">
                          <a:latin typeface="Calibri"/>
                          <a:ea typeface="Times New Roman"/>
                          <a:cs typeface="Times New Roman"/>
                        </a:rPr>
                        <a:t>Синонимы</a:t>
                      </a: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1. это слова одной и той же части речи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2. разные по </a:t>
                      </a:r>
                      <a:r>
                        <a:rPr lang="ru-RU" sz="2000" b="0" dirty="0" smtClean="0">
                          <a:latin typeface="Calibri"/>
                          <a:ea typeface="Times New Roman"/>
                          <a:cs typeface="Times New Roman"/>
                        </a:rPr>
                        <a:t>значению</a:t>
                      </a:r>
                      <a:endParaRPr lang="ru-RU" sz="2000" b="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 smtClean="0">
                          <a:latin typeface="Calibri"/>
                          <a:ea typeface="Times New Roman"/>
                          <a:cs typeface="Times New Roman"/>
                        </a:rPr>
                        <a:t>3.одинаковые </a:t>
                      </a: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по звучанию и написанию</a:t>
                      </a: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1. Это слова разных  частей речи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2. близкие по </a:t>
                      </a:r>
                      <a:r>
                        <a:rPr lang="ru-RU" sz="2000" b="0" dirty="0" err="1">
                          <a:latin typeface="Calibri"/>
                          <a:ea typeface="Times New Roman"/>
                          <a:cs typeface="Times New Roman"/>
                        </a:rPr>
                        <a:t>значе-нию</a:t>
                      </a:r>
                      <a:endParaRPr lang="ru-RU" sz="2000" b="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3. разные по </a:t>
                      </a:r>
                      <a:r>
                        <a:rPr lang="ru-RU" sz="2000" b="0" dirty="0" smtClean="0">
                          <a:latin typeface="Calibri"/>
                          <a:ea typeface="Times New Roman"/>
                          <a:cs typeface="Times New Roman"/>
                        </a:rPr>
                        <a:t>звучанию </a:t>
                      </a: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и написанию</a:t>
                      </a: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8912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000" b="0" dirty="0">
                          <a:latin typeface="Calibri"/>
                          <a:ea typeface="Times New Roman"/>
                          <a:cs typeface="Times New Roman"/>
                        </a:rPr>
                        <a:t>Антонимы</a:t>
                      </a: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1. это слова одной и той же части речи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2. имеют </a:t>
                      </a:r>
                      <a:r>
                        <a:rPr lang="ru-RU" sz="2000" b="0" dirty="0" err="1">
                          <a:latin typeface="Calibri"/>
                          <a:ea typeface="Times New Roman"/>
                          <a:cs typeface="Times New Roman"/>
                        </a:rPr>
                        <a:t>противопо-ложное</a:t>
                      </a: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 лексическое значение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 smtClean="0">
                          <a:latin typeface="Calibri"/>
                          <a:ea typeface="Times New Roman"/>
                          <a:cs typeface="Times New Roman"/>
                        </a:rPr>
                        <a:t>3.одинаковые </a:t>
                      </a: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по звучанию и написанию</a:t>
                      </a: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1. Это слова разных  частей речи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2. близкие по  </a:t>
                      </a:r>
                      <a:r>
                        <a:rPr lang="ru-RU" sz="2000" b="0" dirty="0" err="1">
                          <a:latin typeface="Calibri"/>
                          <a:ea typeface="Times New Roman"/>
                          <a:cs typeface="Times New Roman"/>
                        </a:rPr>
                        <a:t>лексиче-скому</a:t>
                      </a: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2000" b="0" dirty="0" smtClean="0">
                          <a:latin typeface="Calibri"/>
                          <a:ea typeface="Times New Roman"/>
                          <a:cs typeface="Times New Roman"/>
                        </a:rPr>
                        <a:t>значению</a:t>
                      </a:r>
                      <a:endParaRPr lang="ru-RU" sz="2000" b="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3. разные по </a:t>
                      </a:r>
                      <a:r>
                        <a:rPr lang="ru-RU" sz="2000" b="0" dirty="0" smtClean="0">
                          <a:latin typeface="Calibri"/>
                          <a:ea typeface="Times New Roman"/>
                          <a:cs typeface="Times New Roman"/>
                        </a:rPr>
                        <a:t>звучанию </a:t>
                      </a:r>
                      <a:r>
                        <a:rPr lang="ru-RU" sz="2000" b="0" dirty="0">
                          <a:latin typeface="Calibri"/>
                          <a:ea typeface="Times New Roman"/>
                          <a:cs typeface="Times New Roman"/>
                        </a:rPr>
                        <a:t>и написанию</a:t>
                      </a: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857224" y="1643049"/>
          <a:ext cx="7715304" cy="4643473"/>
        </p:xfrm>
        <a:graphic>
          <a:graphicData uri="http://schemas.openxmlformats.org/drawingml/2006/table">
            <a:tbl>
              <a:tblPr/>
              <a:tblGrid>
                <a:gridCol w="3537083"/>
                <a:gridCol w="4178221"/>
              </a:tblGrid>
              <a:tr h="88711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 dirty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 одевается</a:t>
                      </a:r>
                      <a:endParaRPr lang="ru-RU" sz="4400" b="0" i="0" dirty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  уйдёт</a:t>
                      </a:r>
                      <a:endParaRPr lang="ru-RU" sz="4400" b="0" i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8711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 высоко</a:t>
                      </a:r>
                      <a:endParaRPr lang="ru-RU" sz="4400" b="0" i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  сладко</a:t>
                      </a:r>
                      <a:endParaRPr lang="ru-RU" sz="4400" b="0" i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8711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 горько </a:t>
                      </a:r>
                      <a:endParaRPr lang="ru-RU" sz="4400" b="0" i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  раздевается</a:t>
                      </a:r>
                      <a:endParaRPr lang="ru-RU" sz="4400" b="0" i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8711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 говорит</a:t>
                      </a:r>
                      <a:endParaRPr lang="ru-RU" sz="4400" b="0" i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  низко</a:t>
                      </a:r>
                      <a:endParaRPr lang="ru-RU" sz="4400" b="0" i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9502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 придёт </a:t>
                      </a:r>
                      <a:endParaRPr lang="ru-RU" sz="4400" b="0" i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4800" b="0" i="0" dirty="0">
                          <a:latin typeface="+mj-lt"/>
                          <a:ea typeface="Tahoma" pitchFamily="34" charset="0"/>
                          <a:cs typeface="Tahoma" pitchFamily="34" charset="0"/>
                        </a:rPr>
                        <a:t>  молчит</a:t>
                      </a:r>
                      <a:endParaRPr lang="ru-RU" sz="4400" b="0" i="0" dirty="0">
                        <a:latin typeface="+mj-lt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642910" y="214290"/>
            <a:ext cx="785818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/>
              <a:t>Выполните  на стр.28  упр.  №70</a:t>
            </a:r>
          </a:p>
          <a:p>
            <a:r>
              <a:rPr lang="ru-RU" sz="2400" dirty="0" smtClean="0"/>
              <a:t> Подберите к словам первого столбика слова из второго столбика с противоположным значением: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/>
        </p:nvSpPr>
        <p:spPr bwMode="auto">
          <a:xfrm>
            <a:off x="0" y="500042"/>
            <a:ext cx="9144000" cy="31085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                          </a:t>
            </a:r>
            <a:r>
              <a:rPr kumimoji="0" lang="ru-RU" sz="2800" b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Узнайте животных по описанию: </a:t>
            </a:r>
            <a:endParaRPr kumimoji="0" lang="ru-RU" sz="2400" b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400" b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200" b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Трусливый, боязливый, несмелый</a:t>
            </a:r>
            <a:r>
              <a:rPr kumimoji="0" lang="ru-RU" sz="2400" b="1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 ___________________________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200" b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Хитрая, лукавая, плутоватая</a:t>
            </a:r>
            <a:r>
              <a:rPr kumimoji="0" lang="ru-RU" sz="2400" b="1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    ___________________</a:t>
            </a:r>
            <a:endParaRPr kumimoji="0" lang="ru-RU" sz="2400" b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200" b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Злой, сердитый, коварный</a:t>
            </a:r>
            <a:r>
              <a:rPr kumimoji="0" lang="ru-RU" sz="2400" b="1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  _____________________________</a:t>
            </a:r>
            <a:endParaRPr kumimoji="0" lang="ru-RU" sz="2400" b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200" b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Неуклюжий, неловкий, косолапый</a:t>
            </a:r>
            <a:r>
              <a:rPr kumimoji="0" lang="ru-RU" sz="2400" b="1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  ___________________________</a:t>
            </a:r>
            <a:endParaRPr kumimoji="0" lang="ru-RU" sz="3600" b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2357422" y="4714884"/>
          <a:ext cx="4357720" cy="1643074"/>
        </p:xfrm>
        <a:graphic>
          <a:graphicData uri="http://schemas.openxmlformats.org/drawingml/2006/table">
            <a:tbl>
              <a:tblPr>
                <a:tableStyleId>{35758FB7-9AC5-4552-8A53-C91805E547FA}</a:tableStyleId>
              </a:tblPr>
              <a:tblGrid>
                <a:gridCol w="871544"/>
                <a:gridCol w="871544"/>
                <a:gridCol w="871544"/>
                <a:gridCol w="871544"/>
                <a:gridCol w="871544"/>
              </a:tblGrid>
              <a:tr h="82153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dirty="0" smtClean="0"/>
                        <a:t>   1</a:t>
                      </a:r>
                      <a:endParaRPr lang="ru-RU" sz="2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dirty="0" smtClean="0"/>
                        <a:t>   2</a:t>
                      </a:r>
                      <a:endParaRPr lang="ru-RU" sz="2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dirty="0" smtClean="0"/>
                        <a:t>  3</a:t>
                      </a:r>
                      <a:endParaRPr lang="ru-RU" sz="2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dirty="0" smtClean="0"/>
                        <a:t>  4</a:t>
                      </a:r>
                      <a:endParaRPr lang="ru-RU" sz="2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dirty="0" smtClean="0"/>
                        <a:t>   5</a:t>
                      </a:r>
                      <a:endParaRPr lang="ru-RU" sz="2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</a:tr>
              <a:tr h="82153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/>
                        <a:t> </a:t>
                      </a:r>
                      <a:endParaRPr lang="ru-RU" sz="2800" b="1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/>
                        <a:t> </a:t>
                      </a:r>
                      <a:endParaRPr lang="ru-RU" sz="2800" b="1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/>
                        <a:t> </a:t>
                      </a:r>
                      <a:endParaRPr lang="ru-RU" sz="2800" b="1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/>
                        <a:t> </a:t>
                      </a:r>
                      <a:endParaRPr lang="ru-RU" sz="2800" b="1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dirty="0"/>
                        <a:t> </a:t>
                      </a:r>
                      <a:endParaRPr lang="ru-RU" sz="2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/>
                </a:tc>
              </a:tr>
            </a:tbl>
          </a:graphicData>
        </a:graphic>
      </p:graphicFrame>
      <p:sp>
        <p:nvSpPr>
          <p:cNvPr id="19457" name="Rectangle 1"/>
          <p:cNvSpPr>
            <a:spLocks noChangeArrowheads="1"/>
          </p:cNvSpPr>
          <p:nvPr/>
        </p:nvSpPr>
        <p:spPr bwMode="auto">
          <a:xfrm>
            <a:off x="0" y="0"/>
            <a:ext cx="9144000" cy="52322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Прочитайте ряды слов и определите, какие из данных рядов являются синонимическими рядами. Заполните таблицу: под номером синонимического ряда поставьте знак «+», под номером несинонимического ряда –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знак «-»: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/>
            </a:pPr>
            <a:r>
              <a:rPr kumimoji="0" lang="ru-RU" sz="28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80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Смелый, храбрый, мужественный.</a:t>
            </a:r>
            <a:endParaRPr kumimoji="0" lang="ru-RU" sz="24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/>
            </a:pPr>
            <a:r>
              <a:rPr kumimoji="0" lang="ru-RU" sz="280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Глупый, неумный, недалёкий.</a:t>
            </a:r>
            <a:endParaRPr kumimoji="0" lang="ru-RU" sz="24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/>
            </a:pPr>
            <a:r>
              <a:rPr kumimoji="0" lang="ru-RU" sz="280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Добрый, жадный, щедрый.</a:t>
            </a:r>
            <a:endParaRPr kumimoji="0" lang="ru-RU" sz="24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/>
            </a:pPr>
            <a:r>
              <a:rPr kumimoji="0" lang="ru-RU" sz="280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Вечный, бессмертный, временный.</a:t>
            </a:r>
            <a:endParaRPr kumimoji="0" lang="ru-RU" sz="24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/>
            </a:pPr>
            <a:r>
              <a:rPr kumimoji="0" lang="ru-RU" sz="280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Бездушный, чёрствый, отзывчивый.</a:t>
            </a:r>
            <a:endParaRPr kumimoji="0" lang="ru-RU" sz="14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4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428596" y="714353"/>
          <a:ext cx="7786742" cy="4071970"/>
        </p:xfrm>
        <a:graphic>
          <a:graphicData uri="http://schemas.openxmlformats.org/drawingml/2006/table">
            <a:tbl>
              <a:tblPr/>
              <a:tblGrid>
                <a:gridCol w="2741740"/>
                <a:gridCol w="2535101"/>
                <a:gridCol w="2509901"/>
              </a:tblGrid>
              <a:tr h="5817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dirty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  Слово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   Синоним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dirty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  Антоним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17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dirty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  знойный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17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dirty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  быстрый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17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dirty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  скрытный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17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dirty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  древний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17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dirty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  тяжёлый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17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baseline="0" dirty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  п</a:t>
                      </a:r>
                      <a:r>
                        <a:rPr lang="ru-RU" sz="3200" b="0" dirty="0" smtClean="0">
                          <a:latin typeface="Cambria" pitchFamily="18" charset="0"/>
                          <a:ea typeface="Times New Roman"/>
                          <a:cs typeface="Times New Roman"/>
                        </a:rPr>
                        <a:t>устой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3200" b="0" dirty="0">
                          <a:latin typeface="Cambria" pitchFamily="18" charset="0"/>
                          <a:ea typeface="Times New Roman"/>
                          <a:cs typeface="Times New Roman"/>
                        </a:rPr>
                        <a:t> </a:t>
                      </a:r>
                      <a:endParaRPr lang="ru-RU" sz="2800" b="0" dirty="0">
                        <a:latin typeface="Cambria" pitchFamily="18" charset="0"/>
                        <a:ea typeface="Times New Roman"/>
                        <a:cs typeface="Times New Roman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500034" y="5214950"/>
            <a:ext cx="820295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400" b="1" dirty="0" smtClean="0"/>
              <a:t>Слова для справок:  </a:t>
            </a:r>
            <a:r>
              <a:rPr lang="ru-RU" sz="2400" dirty="0" smtClean="0"/>
              <a:t>таинственный, откровенный, полный, </a:t>
            </a:r>
          </a:p>
          <a:p>
            <a:r>
              <a:rPr lang="ru-RU" sz="2400" dirty="0" smtClean="0"/>
              <a:t>жаркий, скорый, порожний, морозный, медленный, старый, </a:t>
            </a:r>
          </a:p>
          <a:p>
            <a:r>
              <a:rPr lang="ru-RU" sz="2400" dirty="0" smtClean="0"/>
              <a:t>современный, увесистый, лёгкий.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71604" y="0"/>
            <a:ext cx="5756705" cy="769441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4400" b="1" spc="300" dirty="0">
                <a:latin typeface="Monotype Corsiva" pitchFamily="66" charset="0"/>
                <a:cs typeface="+mn-cs"/>
              </a:rPr>
              <a:t>Тест «Верно-неверно»</a:t>
            </a:r>
          </a:p>
        </p:txBody>
      </p:sp>
      <p:sp>
        <p:nvSpPr>
          <p:cNvPr id="3" name="TextBox 2"/>
          <p:cNvSpPr txBox="1">
            <a:spLocks noChangeArrowheads="1"/>
          </p:cNvSpPr>
          <p:nvPr/>
        </p:nvSpPr>
        <p:spPr bwMode="auto">
          <a:xfrm>
            <a:off x="390525" y="836613"/>
            <a:ext cx="8753475" cy="954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 algn="just"/>
            <a:r>
              <a:rPr lang="ru-RU" sz="2800" dirty="0">
                <a:latin typeface="Monotype Corsiva" pitchFamily="66" charset="0"/>
              </a:rPr>
              <a:t>1.Синонимы-это слова, близкие по значению и относящиеся </a:t>
            </a:r>
          </a:p>
          <a:p>
            <a:pPr marL="457200" indent="-457200" algn="just"/>
            <a:r>
              <a:rPr lang="ru-RU" sz="2800" dirty="0">
                <a:latin typeface="Monotype Corsiva" pitchFamily="66" charset="0"/>
              </a:rPr>
              <a:t>к одной части речи.</a:t>
            </a:r>
          </a:p>
        </p:txBody>
      </p:sp>
      <p:sp>
        <p:nvSpPr>
          <p:cNvPr id="4" name="TextBox 3"/>
          <p:cNvSpPr txBox="1">
            <a:spLocks noChangeArrowheads="1"/>
          </p:cNvSpPr>
          <p:nvPr/>
        </p:nvSpPr>
        <p:spPr bwMode="auto">
          <a:xfrm>
            <a:off x="395288" y="1700213"/>
            <a:ext cx="8424862" cy="954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ru-RU" sz="2800" i="1" dirty="0">
                <a:latin typeface="Monotype Corsiva" pitchFamily="66" charset="0"/>
              </a:rPr>
              <a:t>2.Синонимы-это слова с противоположным значением.</a:t>
            </a:r>
            <a:endParaRPr lang="ru-RU" sz="2800" dirty="0">
              <a:latin typeface="Monotype Corsiva" pitchFamily="66" charset="0"/>
            </a:endParaRPr>
          </a:p>
          <a:p>
            <a:pPr algn="just"/>
            <a:endParaRPr lang="ru-RU" sz="2800" dirty="0">
              <a:latin typeface="Monotype Corsiva" pitchFamily="66" charset="0"/>
            </a:endParaRPr>
          </a:p>
        </p:txBody>
      </p:sp>
      <p:sp>
        <p:nvSpPr>
          <p:cNvPr id="6" name="TextBox 5"/>
          <p:cNvSpPr txBox="1">
            <a:spLocks noChangeArrowheads="1"/>
          </p:cNvSpPr>
          <p:nvPr/>
        </p:nvSpPr>
        <p:spPr bwMode="auto">
          <a:xfrm>
            <a:off x="323850" y="2133600"/>
            <a:ext cx="8339138" cy="95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ru-RU" sz="2800" dirty="0">
                <a:latin typeface="Monotype Corsiva" pitchFamily="66" charset="0"/>
              </a:rPr>
              <a:t>3.Синонимический ряд могут составлять слова разных частей речи.</a:t>
            </a:r>
          </a:p>
        </p:txBody>
      </p:sp>
      <p:sp>
        <p:nvSpPr>
          <p:cNvPr id="7" name="TextBox 6"/>
          <p:cNvSpPr txBox="1">
            <a:spLocks noChangeArrowheads="1"/>
          </p:cNvSpPr>
          <p:nvPr/>
        </p:nvSpPr>
        <p:spPr bwMode="auto">
          <a:xfrm>
            <a:off x="323850" y="3068638"/>
            <a:ext cx="8424863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dirty="0">
                <a:latin typeface="Monotype Corsiva" pitchFamily="66" charset="0"/>
              </a:rPr>
              <a:t>4.К слову можно подобрать только один синоним.</a:t>
            </a:r>
          </a:p>
        </p:txBody>
      </p:sp>
      <p:sp>
        <p:nvSpPr>
          <p:cNvPr id="8" name="TextBox 7"/>
          <p:cNvSpPr txBox="1">
            <a:spLocks noChangeArrowheads="1"/>
          </p:cNvSpPr>
          <p:nvPr/>
        </p:nvSpPr>
        <p:spPr bwMode="auto">
          <a:xfrm>
            <a:off x="323850" y="3573463"/>
            <a:ext cx="8820150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i="1" dirty="0">
                <a:latin typeface="Monotype Corsiva" pitchFamily="66" charset="0"/>
              </a:rPr>
              <a:t>5.Многозначное слово может входить в несколько синонимических рядов.</a:t>
            </a:r>
            <a:endParaRPr lang="ru-RU" sz="2800" dirty="0">
              <a:latin typeface="Monotype Corsiva" pitchFamily="66" charset="0"/>
            </a:endParaRPr>
          </a:p>
          <a:p>
            <a:endParaRPr lang="ru-RU" sz="2800" dirty="0">
              <a:latin typeface="Constantia" pitchFamily="18" charset="0"/>
            </a:endParaRPr>
          </a:p>
        </p:txBody>
      </p:sp>
      <p:sp>
        <p:nvSpPr>
          <p:cNvPr id="9" name="TextBox 8"/>
          <p:cNvSpPr txBox="1">
            <a:spLocks noChangeArrowheads="1"/>
          </p:cNvSpPr>
          <p:nvPr/>
        </p:nvSpPr>
        <p:spPr bwMode="auto">
          <a:xfrm>
            <a:off x="323850" y="4437063"/>
            <a:ext cx="8496300" cy="954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i="1" dirty="0">
                <a:latin typeface="Monotype Corsiva" pitchFamily="66" charset="0"/>
              </a:rPr>
              <a:t>6.Фразеологические обороты не могут иметь синонимов.</a:t>
            </a:r>
            <a:endParaRPr lang="ru-RU" sz="2800" dirty="0">
              <a:latin typeface="Monotype Corsiva" pitchFamily="66" charset="0"/>
            </a:endParaRPr>
          </a:p>
          <a:p>
            <a:endParaRPr lang="ru-RU" sz="2800" dirty="0">
              <a:latin typeface="Constantia" pitchFamily="18" charset="0"/>
            </a:endParaRPr>
          </a:p>
        </p:txBody>
      </p:sp>
      <p:sp>
        <p:nvSpPr>
          <p:cNvPr id="10" name="TextBox 9"/>
          <p:cNvSpPr txBox="1">
            <a:spLocks noChangeArrowheads="1"/>
          </p:cNvSpPr>
          <p:nvPr/>
        </p:nvSpPr>
        <p:spPr bwMode="auto">
          <a:xfrm>
            <a:off x="323850" y="4941888"/>
            <a:ext cx="8640763" cy="1076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800" i="1" dirty="0">
                <a:latin typeface="Monotype Corsiva" pitchFamily="66" charset="0"/>
              </a:rPr>
              <a:t>7.Синоним можно подобрать к любому слову.</a:t>
            </a:r>
            <a:endParaRPr lang="ru-RU" sz="2800" dirty="0">
              <a:latin typeface="Monotype Corsiva" pitchFamily="66" charset="0"/>
            </a:endParaRPr>
          </a:p>
          <a:p>
            <a:r>
              <a:rPr lang="ru-RU" i="1" dirty="0">
                <a:latin typeface="Constantia" pitchFamily="18" charset="0"/>
              </a:rPr>
              <a:t> </a:t>
            </a:r>
            <a:endParaRPr lang="ru-RU" dirty="0">
              <a:latin typeface="Constantia" pitchFamily="18" charset="0"/>
            </a:endParaRPr>
          </a:p>
          <a:p>
            <a:endParaRPr lang="ru-RU" dirty="0">
              <a:latin typeface="Constantia" pitchFamily="18" charset="0"/>
            </a:endParaRPr>
          </a:p>
        </p:txBody>
      </p:sp>
      <p:graphicFrame>
        <p:nvGraphicFramePr>
          <p:cNvPr id="11" name="Таблица 10"/>
          <p:cNvGraphicFramePr>
            <a:graphicFrameLocks noGrp="1"/>
          </p:cNvGraphicFramePr>
          <p:nvPr/>
        </p:nvGraphicFramePr>
        <p:xfrm>
          <a:off x="539750" y="5445125"/>
          <a:ext cx="7704851" cy="12801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100693"/>
                <a:gridCol w="1100693"/>
                <a:gridCol w="1100693"/>
                <a:gridCol w="1100693"/>
                <a:gridCol w="1100693"/>
                <a:gridCol w="1100693"/>
                <a:gridCol w="1100693"/>
              </a:tblGrid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ru-RU" sz="3600" b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1</a:t>
                      </a:r>
                      <a:endParaRPr lang="ru-RU" sz="3600" b="0" dirty="0">
                        <a:ln>
                          <a:solidFill>
                            <a:schemeClr val="tx1"/>
                          </a:solidFill>
                        </a:ln>
                        <a:solidFill>
                          <a:srgbClr val="C00000"/>
                        </a:solidFill>
                        <a:latin typeface="Monotype Corsiva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600" b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2</a:t>
                      </a:r>
                      <a:endParaRPr lang="ru-RU" sz="3600" b="0" dirty="0">
                        <a:ln>
                          <a:solidFill>
                            <a:schemeClr val="tx1"/>
                          </a:solidFill>
                        </a:ln>
                        <a:solidFill>
                          <a:srgbClr val="C00000"/>
                        </a:solidFill>
                        <a:latin typeface="Monotype Corsiva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600" b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3</a:t>
                      </a:r>
                      <a:endParaRPr lang="ru-RU" sz="3600" b="0" dirty="0">
                        <a:ln>
                          <a:solidFill>
                            <a:schemeClr val="tx1"/>
                          </a:solidFill>
                        </a:ln>
                        <a:solidFill>
                          <a:srgbClr val="C00000"/>
                        </a:solidFill>
                        <a:latin typeface="Monotype Corsiva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600" b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4</a:t>
                      </a:r>
                      <a:endParaRPr lang="ru-RU" sz="3600" b="0" dirty="0">
                        <a:ln>
                          <a:solidFill>
                            <a:schemeClr val="tx1"/>
                          </a:solidFill>
                        </a:ln>
                        <a:solidFill>
                          <a:srgbClr val="C00000"/>
                        </a:solidFill>
                        <a:latin typeface="Monotype Corsiva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600" b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5</a:t>
                      </a:r>
                      <a:endParaRPr lang="ru-RU" sz="3600" b="0" dirty="0">
                        <a:ln>
                          <a:solidFill>
                            <a:schemeClr val="tx1"/>
                          </a:solidFill>
                        </a:ln>
                        <a:solidFill>
                          <a:srgbClr val="C00000"/>
                        </a:solidFill>
                        <a:latin typeface="Monotype Corsiva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600" b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6</a:t>
                      </a:r>
                      <a:endParaRPr lang="ru-RU" sz="3600" b="0" dirty="0">
                        <a:ln>
                          <a:solidFill>
                            <a:schemeClr val="tx1"/>
                          </a:solidFill>
                        </a:ln>
                        <a:solidFill>
                          <a:srgbClr val="C00000"/>
                        </a:solidFill>
                        <a:latin typeface="Monotype Corsiva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600" b="0" dirty="0" smtClean="0">
                          <a:ln>
                            <a:solidFill>
                              <a:schemeClr val="tx1"/>
                            </a:solidFill>
                          </a:ln>
                        </a:rPr>
                        <a:t>7</a:t>
                      </a:r>
                      <a:endParaRPr lang="ru-RU" sz="3600" b="0" dirty="0">
                        <a:ln>
                          <a:solidFill>
                            <a:schemeClr val="tx1"/>
                          </a:solidFill>
                        </a:ln>
                        <a:solidFill>
                          <a:srgbClr val="C00000"/>
                        </a:solidFill>
                        <a:latin typeface="Monotype Corsiva" pitchFamily="66" charset="0"/>
                      </a:endParaRPr>
                    </a:p>
                  </a:txBody>
                  <a:tcPr/>
                </a:tc>
              </a:tr>
              <a:tr h="576064">
                <a:tc>
                  <a:txBody>
                    <a:bodyPr/>
                    <a:lstStyle/>
                    <a:p>
                      <a:pPr algn="ctr"/>
                      <a:endParaRPr lang="ru-RU" sz="3600" b="0" dirty="0">
                        <a:latin typeface="Monotype Corsiva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ru-RU" sz="3600" b="0" dirty="0">
                        <a:latin typeface="Monotype Corsiva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ru-RU" sz="3600" b="0" dirty="0">
                        <a:latin typeface="Monotype Corsiva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ru-RU" sz="3600" b="0" dirty="0">
                        <a:latin typeface="Monotype Corsiva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ru-RU" sz="3600" b="0" dirty="0">
                        <a:latin typeface="Monotype Corsiva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ru-RU" sz="3600" b="0" dirty="0">
                        <a:latin typeface="Monotype Corsiva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ru-RU" sz="3600" b="0" dirty="0">
                        <a:latin typeface="Monotype Corsiva" pitchFamily="66" charset="0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23528" y="1340768"/>
            <a:ext cx="8424936" cy="3970318"/>
          </a:xfrm>
          <a:prstGeom prst="rect">
            <a:avLst/>
          </a:prstGeom>
          <a:noFill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cap="all" dirty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Трусливый 		     </a:t>
            </a:r>
            <a:r>
              <a:rPr lang="ru-RU" sz="3600" cap="all" dirty="0" smtClean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       </a:t>
            </a:r>
            <a:r>
              <a:rPr lang="ru-RU" sz="3600" cap="all" dirty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грубый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cap="all" dirty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здоровый		      </a:t>
            </a:r>
            <a:r>
              <a:rPr lang="ru-RU" sz="3600" cap="all" dirty="0" smtClean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       дешёвый</a:t>
            </a:r>
            <a:endParaRPr lang="ru-RU" sz="3600" cap="all" dirty="0">
              <a:ln w="0">
                <a:solidFill>
                  <a:sysClr val="windowText" lastClr="000000"/>
                </a:solidFill>
              </a:ln>
              <a:solidFill>
                <a:schemeClr val="accent1">
                  <a:lumMod val="50000"/>
                </a:schemeClr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cap="all" dirty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правый			      </a:t>
            </a:r>
            <a:r>
              <a:rPr lang="ru-RU" sz="3600" cap="all" dirty="0" smtClean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       больной</a:t>
            </a:r>
            <a:endParaRPr lang="ru-RU" sz="3600" cap="all" dirty="0">
              <a:ln w="0">
                <a:solidFill>
                  <a:sysClr val="windowText" lastClr="000000"/>
                </a:solidFill>
              </a:ln>
              <a:solidFill>
                <a:schemeClr val="accent1">
                  <a:lumMod val="50000"/>
                </a:schemeClr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cap="all" dirty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дорогой			    </a:t>
            </a:r>
            <a:r>
              <a:rPr lang="ru-RU" sz="3600" cap="all" dirty="0" smtClean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старый</a:t>
            </a:r>
            <a:endParaRPr lang="ru-RU" sz="3600" cap="all" dirty="0">
              <a:ln w="0">
                <a:solidFill>
                  <a:sysClr val="windowText" lastClr="000000"/>
                </a:solidFill>
              </a:ln>
              <a:solidFill>
                <a:schemeClr val="accent1">
                  <a:lumMod val="50000"/>
                </a:schemeClr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cap="all" dirty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молодой			     </a:t>
            </a:r>
            <a:r>
              <a:rPr lang="ru-RU" sz="3600" cap="all" dirty="0" smtClean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виновный</a:t>
            </a:r>
            <a:endParaRPr lang="ru-RU" sz="3600" cap="all" dirty="0">
              <a:ln w="0">
                <a:solidFill>
                  <a:sysClr val="windowText" lastClr="000000"/>
                </a:solidFill>
              </a:ln>
              <a:solidFill>
                <a:schemeClr val="accent1">
                  <a:lumMod val="50000"/>
                </a:schemeClr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cap="all" dirty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правдивый		      </a:t>
            </a:r>
            <a:r>
              <a:rPr lang="ru-RU" sz="3600" cap="all" dirty="0" smtClean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       лживый</a:t>
            </a:r>
            <a:endParaRPr lang="ru-RU" sz="3600" cap="all" dirty="0">
              <a:ln w="0">
                <a:solidFill>
                  <a:sysClr val="windowText" lastClr="000000"/>
                </a:solidFill>
              </a:ln>
              <a:solidFill>
                <a:schemeClr val="accent1">
                  <a:lumMod val="50000"/>
                </a:schemeClr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cap="all" dirty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вежливый		      </a:t>
            </a:r>
            <a:r>
              <a:rPr lang="ru-RU" sz="3600" cap="all" dirty="0" smtClean="0">
                <a:ln w="0">
                  <a:solidFill>
                    <a:sysClr val="windowText" lastClr="000000"/>
                  </a:solidFill>
                </a:ln>
                <a:solidFill>
                  <a:schemeClr val="accent1">
                    <a:lumMod val="50000"/>
                  </a:schemeClr>
                </a:solidFill>
              </a:rPr>
              <a:t>       храбрый</a:t>
            </a:r>
            <a:endParaRPr lang="ru-RU" sz="3600" cap="all" dirty="0">
              <a:ln w="0">
                <a:solidFill>
                  <a:sysClr val="windowText" lastClr="000000"/>
                </a:solidFill>
              </a:ln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642910" y="357166"/>
            <a:ext cx="4166525" cy="101566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6000" spc="300" dirty="0">
                <a:ln>
                  <a:solidFill>
                    <a:sysClr val="windowText" lastClr="000000"/>
                  </a:solidFill>
                </a:ln>
                <a:solidFill>
                  <a:srgbClr val="66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onotype Corsiva" pitchFamily="66" charset="0"/>
                <a:cs typeface="+mn-cs"/>
              </a:rPr>
              <a:t>Найди пару: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225</TotalTime>
  <Words>473</Words>
  <PresentationFormat>Экран (4:3)</PresentationFormat>
  <Paragraphs>217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Елена</dc:creator>
  <cp:lastModifiedBy>Елена</cp:lastModifiedBy>
  <cp:revision>23</cp:revision>
  <dcterms:created xsi:type="dcterms:W3CDTF">2013-09-30T14:03:31Z</dcterms:created>
  <dcterms:modified xsi:type="dcterms:W3CDTF">2013-11-03T13:49:03Z</dcterms:modified>
</cp:coreProperties>
</file>

<file path=docProps/thumbnail.jpeg>
</file>